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5" r:id="rId2"/>
    <p:sldId id="344" r:id="rId3"/>
    <p:sldId id="314" r:id="rId4"/>
    <p:sldId id="340" r:id="rId5"/>
    <p:sldId id="341" r:id="rId6"/>
    <p:sldId id="342" r:id="rId7"/>
    <p:sldId id="263" r:id="rId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D6E672-5A93-43DF-A83E-55858D14421D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E966D5-FE82-412B-97CA-250E9D70C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114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7BA2FD-2F2B-4484-887B-626F4E1104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80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BD054-C4CB-49BF-8431-0F7B01B9EFE8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4974-F7C1-4720-BEAB-F1A534C54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D28A-9F41-4679-A766-5DCA4044EC74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E6DD-4808-42A2-85EC-BA8C9A9A9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DECF-CF32-4DA4-B030-459AF0170E52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6648E-C353-4593-A602-0F5205B10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C3451-3FEB-4566-BA22-1CF0C91F808A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F7592-D976-4A60-9B91-71E6338E8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DE27C-DF0D-4B79-8732-77458EF044F8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1E39-4230-4611-B0FB-981198206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8B58D-532D-4010-B254-A6535347F036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1D533-60DF-42B1-A7FD-EACFB8B0E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E5AB-38AD-4719-8B2B-D7732D4AF7B8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A8794-48AC-4B9E-A5C0-F4988386F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5F99-AB66-4F67-BC3E-916776920D41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D27CE-B537-4606-9123-90636FA84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39B02-82D0-4D68-BF16-A54ED45FA1B9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A24B-6FF1-449D-9C41-7A7DE8C10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EA560-C84D-49C3-AB97-5E7E3F6AB713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9F6A-04CC-498B-8664-CED9406C0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54473-2080-4142-A414-3BED9E043CB7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86626-4683-469C-9974-C8D795D45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5E2261-F2DA-436C-9609-70056D6842E8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391F85-02ED-427A-85BA-8732E29BC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95800" y="453252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Определить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одушевленность — неодушевленность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имен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существительных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толпа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народ, кукла, матрешка.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9776" y="829970"/>
            <a:ext cx="7947778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Записать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предложение, найти с опорой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опознавательные признаки известные орфограммы, графически обозначить условия их выбора.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Сыплет белый снег на черную землю, и все вокруг становится пегим.</a:t>
            </a:r>
            <a:endParaRPr lang="ru-RU" sz="2800" b="1" i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(Н. Сладков)</a:t>
            </a:r>
            <a:endParaRPr lang="ru-RU" sz="1600" b="1" i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в предложении антонимы. Определить их смысловую роль.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91744" y="248151"/>
            <a:ext cx="409330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Языковая разминка.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82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Picture 2" descr="http://newkino.su/image/aHR0cDovL2R2YnN0YW5kYXJ0LnJ1L2ltYWdlLnBocD9hSFIwY0RvdkwzTmphRzl2YkMxaWIzZ3VjblV2YVcxaFoyVnpMM04wYjNKcFpYTXZjMmhoWW14dmJubGZjSEpsZW1WdWRHRjZhWGxmTXk1cWNHYz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9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86377" y="1909763"/>
            <a:ext cx="401359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7462" y="554038"/>
            <a:ext cx="68722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874" y="1848178"/>
            <a:ext cx="4536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libri"/>
                <a:cs typeface="Cambria" panose="02040503050406030204" pitchFamily="18" charset="0"/>
              </a:rPr>
              <a:t>Цели и задачи урока: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4343" name="Прямоугольник 8"/>
          <p:cNvSpPr>
            <a:spLocks noChangeArrowheads="1"/>
          </p:cNvSpPr>
          <p:nvPr/>
        </p:nvSpPr>
        <p:spPr bwMode="auto">
          <a:xfrm>
            <a:off x="5136356" y="19891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1142" y="542497"/>
            <a:ext cx="62783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3200" b="1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Существительные </a:t>
            </a:r>
          </a:p>
          <a:p>
            <a:pPr indent="540385" algn="ctr">
              <a:spcAft>
                <a:spcPts val="0"/>
              </a:spcAft>
            </a:pPr>
            <a:r>
              <a:rPr lang="ru-RU" sz="3200" b="1" i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собственные и нарицательные</a:t>
            </a:r>
            <a:endParaRPr lang="ru-RU" sz="3200" i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54799" y="1848178"/>
            <a:ext cx="6096000" cy="3560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аучиться находить собственные </a:t>
            </a: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нарицательные существительные; </a:t>
            </a:r>
            <a:endParaRPr lang="ru-RU" sz="2800" b="1" dirty="0" smtClean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акрепить правило </a:t>
            </a: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употребления большой буквы в именах 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собственных;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оспитывать интерес к изучению морфологии русского языка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81996" y="3177573"/>
            <a:ext cx="2873843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8470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/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СЛОВАРНО-ОРФОГРАФИЧЕСКАЯ РАБОТА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1196753"/>
            <a:ext cx="961607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Calibri" pitchFamily="34" charset="0"/>
              </a:rPr>
              <a:t>ПЛ</a:t>
            </a:r>
            <a:r>
              <a:rPr lang="ru-RU" sz="2800" b="1" i="1" u="sng" dirty="0" smtClean="0">
                <a:solidFill>
                  <a:srgbClr val="FF0000"/>
                </a:solidFill>
                <a:latin typeface="Calibri" pitchFamily="34" charset="0"/>
              </a:rPr>
              <a:t>А</a:t>
            </a:r>
            <a:r>
              <a:rPr lang="ru-RU" sz="2800" b="1" i="1" dirty="0" smtClean="0">
                <a:latin typeface="Calibri" pitchFamily="34" charset="0"/>
              </a:rPr>
              <a:t>НЕТА</a:t>
            </a:r>
            <a:r>
              <a:rPr lang="ru-RU" sz="2800" b="1" i="1" dirty="0">
                <a:latin typeface="Calibri" pitchFamily="34" charset="0"/>
              </a:rPr>
              <a:t> </a:t>
            </a:r>
            <a:r>
              <a:rPr lang="ru-RU" sz="2800" b="1" i="1" dirty="0" smtClean="0">
                <a:latin typeface="Calibri" pitchFamily="34" charset="0"/>
              </a:rPr>
              <a:t>– </a:t>
            </a:r>
            <a:r>
              <a:rPr lang="ru-RU" sz="2800" b="1" dirty="0" smtClean="0">
                <a:latin typeface="+mn-lt"/>
              </a:rPr>
              <a:t>это </a:t>
            </a:r>
            <a:r>
              <a:rPr lang="ru-RU" sz="2800" b="1" dirty="0" smtClean="0">
                <a:latin typeface="+mn-lt"/>
              </a:rPr>
              <a:t>небесное тело, </a:t>
            </a:r>
            <a:r>
              <a:rPr lang="ru-RU" sz="2800" b="1" dirty="0" smtClean="0">
                <a:latin typeface="+mn-lt"/>
              </a:rPr>
              <a:t>которое </a:t>
            </a:r>
            <a:r>
              <a:rPr lang="ru-RU" sz="2800" b="1" dirty="0" smtClean="0">
                <a:latin typeface="+mn-lt"/>
              </a:rPr>
              <a:t>обращается по орбите </a:t>
            </a:r>
            <a:r>
              <a:rPr lang="ru-RU" sz="2800" b="1" dirty="0" smtClean="0">
                <a:latin typeface="+mn-lt"/>
              </a:rPr>
              <a:t>вокруг Солнца</a:t>
            </a:r>
            <a:r>
              <a:rPr lang="ru-RU" sz="2800" dirty="0" smtClean="0">
                <a:latin typeface="+mn-lt"/>
              </a:rPr>
              <a:t>.</a:t>
            </a:r>
          </a:p>
          <a:p>
            <a:r>
              <a:rPr lang="ru-RU" sz="2800" b="1" i="1" dirty="0" smtClean="0">
                <a:latin typeface="+mn-lt"/>
              </a:rPr>
              <a:t>ПР</a:t>
            </a: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О</a:t>
            </a:r>
            <a:r>
              <a:rPr lang="ru-RU" sz="2800" b="1" i="1" dirty="0" smtClean="0">
                <a:latin typeface="+mn-lt"/>
              </a:rPr>
              <a:t>Ж</a:t>
            </a: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Е</a:t>
            </a:r>
            <a:r>
              <a:rPr lang="ru-RU" sz="2800" b="1" i="1" dirty="0" smtClean="0">
                <a:latin typeface="+mn-lt"/>
              </a:rPr>
              <a:t>КТ</a:t>
            </a: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О</a:t>
            </a:r>
            <a:r>
              <a:rPr lang="ru-RU" sz="2800" b="1" i="1" dirty="0" smtClean="0">
                <a:latin typeface="+mn-lt"/>
              </a:rPr>
              <a:t>Р – это </a:t>
            </a:r>
            <a:r>
              <a:rPr lang="ru-RU" sz="2800" b="1" i="1" dirty="0" smtClean="0">
                <a:latin typeface="+mn-lt"/>
              </a:rPr>
              <a:t>прибор для освещения  пространств и поверхностей.</a:t>
            </a:r>
            <a:r>
              <a:rPr lang="ru-RU" sz="2800" b="1" i="1" dirty="0" smtClean="0">
                <a:latin typeface="+mn-lt"/>
              </a:rPr>
              <a:t> 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С</a:t>
            </a:r>
            <a:r>
              <a:rPr lang="ru-RU" sz="3600" b="1" i="1" dirty="0" smtClean="0">
                <a:latin typeface="+mn-lt"/>
              </a:rPr>
              <a:t>олнечная система </a:t>
            </a:r>
            <a:r>
              <a:rPr lang="ru-RU" sz="2800" b="1" i="1" dirty="0" smtClean="0">
                <a:latin typeface="+mn-lt"/>
              </a:rPr>
              <a:t>– планеты и небесные тела, движущиеся вокруг Солнца.</a:t>
            </a:r>
          </a:p>
          <a:p>
            <a:pPr algn="just"/>
            <a:endParaRPr lang="ru-RU" sz="32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3392" y="476672"/>
            <a:ext cx="10657184" cy="597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теоретического материала из §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стр.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104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выделение в нем основной информации. Сделать вывод о том, какие существительные являются нарицательными, а какие собственными.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7030A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Привести пять примеров собственных и нарицательных существительных.</a:t>
            </a:r>
            <a:endParaRPr lang="ru-RU" sz="2400" b="1" dirty="0">
              <a:solidFill>
                <a:srgbClr val="7030A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Закончить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 (под диктовку), подобрав подходящие имена собственные: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Мои </a:t>
            </a: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…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Я </a:t>
            </a: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живу в </a:t>
            </a:r>
            <a:r>
              <a:rPr lang="ru-RU" sz="2800" b="1" i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агрогородке</a:t>
            </a:r>
            <a:r>
              <a:rPr lang="ru-RU" sz="28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(деревне)</a:t>
            </a:r>
            <a:r>
              <a:rPr lang="ru-RU" sz="28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на улице... .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Я </a:t>
            </a:r>
            <a:r>
              <a:rPr lang="ru-RU" sz="28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смотрю программу</a:t>
            </a:r>
            <a:r>
              <a:rPr lang="ru-RU" sz="28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	Недавно </a:t>
            </a: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</a:rPr>
              <a:t>я </a:t>
            </a:r>
            <a:r>
              <a:rPr lang="ru-RU" sz="2800" b="1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прочитал(а) произведение (автор) (название)</a:t>
            </a:r>
            <a:r>
              <a:rPr lang="ru-RU" sz="2800" b="1" i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5834" y="4077072"/>
            <a:ext cx="1609483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26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343" y="863396"/>
            <a:ext cx="11809312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Дописать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именам нарицательным подходящие имена собственные: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город... ;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океан... , 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озеро... ; 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художник... ; 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писатель... ; 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деревня... ; 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рассказ... ; 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картина... ;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Прочитать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имена персонажей русских 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сказок, продолжить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ряд. Обратить внимание на их написание. Составить и записать 3 предложения с этими именами:</a:t>
            </a:r>
            <a:r>
              <a:rPr lang="ru-RU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Василиса Прекрасная, Иван-Царевич, Кощей Бессмертный.</a:t>
            </a:r>
            <a:endParaRPr lang="ru-RU" sz="24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3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6066" y="0"/>
            <a:ext cx="4420441" cy="478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таблицу (упр. 207)</a:t>
            </a:r>
            <a:endParaRPr lang="ru-RU" sz="2400" b="1" dirty="0">
              <a:solidFill>
                <a:srgbClr val="C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5770553"/>
              </p:ext>
            </p:extLst>
          </p:nvPr>
        </p:nvGraphicFramePr>
        <p:xfrm>
          <a:off x="191344" y="548681"/>
          <a:ext cx="11737306" cy="6154092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603854"/>
                <a:gridCol w="1603854"/>
                <a:gridCol w="1749661"/>
                <a:gridCol w="1749661"/>
                <a:gridCol w="1749661"/>
                <a:gridCol w="1749661"/>
                <a:gridCol w="1530954"/>
              </a:tblGrid>
              <a:tr h="1527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людей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Фамилии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Государства</a:t>
                      </a:r>
                      <a:endParaRPr lang="ru-RU" sz="2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Реки, озера, моря</a:t>
                      </a:r>
                      <a:endParaRPr lang="ru-RU" sz="2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Горы, равнины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Улицы, площади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364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620688"/>
            <a:ext cx="10441160" cy="135413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Запишите имена существительные, распределяя в два столбика: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1) нарицательные существительные; 2) собственные имена существительным и собственные наименования. Объясните свой выбор и написание собственных имён существительных.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551384" y="2781300"/>
            <a:ext cx="1094521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Calibri" pitchFamily="34" charset="0"/>
              </a:rPr>
              <a:t>Балет «Щелкунчик», птица орёл, город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Могилев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2800" b="1" i="1" dirty="0">
                <a:solidFill>
                  <a:srgbClr val="002060"/>
                </a:solidFill>
                <a:latin typeface="Calibri" pitchFamily="34" charset="0"/>
              </a:rPr>
              <a:t>праздник Восьмое марта, город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Несвиж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2800" b="1" i="1" dirty="0">
                <a:solidFill>
                  <a:srgbClr val="002060"/>
                </a:solidFill>
                <a:latin typeface="Calibri" pitchFamily="34" charset="0"/>
              </a:rPr>
              <a:t>автомобиль «Волга», Пётр Первый, торт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«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Сказка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», </a:t>
            </a:r>
            <a:r>
              <a:rPr lang="ru-RU" sz="2800" b="1" i="1" dirty="0">
                <a:solidFill>
                  <a:srgbClr val="002060"/>
                </a:solidFill>
                <a:latin typeface="Calibri" pitchFamily="34" charset="0"/>
              </a:rPr>
              <a:t>река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Днепр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2800" b="1" i="1" dirty="0">
                <a:solidFill>
                  <a:srgbClr val="002060"/>
                </a:solidFill>
                <a:latin typeface="Calibri" pitchFamily="34" charset="0"/>
              </a:rPr>
              <a:t>собака породы болонка, крем «Балет», санаторий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«</a:t>
            </a:r>
            <a:r>
              <a:rPr lang="ru-RU" sz="2800" b="1" i="1" dirty="0" err="1" smtClean="0">
                <a:solidFill>
                  <a:srgbClr val="002060"/>
                </a:solidFill>
                <a:latin typeface="Calibri" pitchFamily="34" charset="0"/>
              </a:rPr>
              <a:t>Случ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», </a:t>
            </a:r>
            <a:r>
              <a:rPr lang="ru-RU" sz="2800" b="1" i="1" dirty="0">
                <a:solidFill>
                  <a:srgbClr val="002060"/>
                </a:solidFill>
                <a:latin typeface="Calibri" pitchFamily="34" charset="0"/>
              </a:rPr>
              <a:t>велосипед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«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Аист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», </a:t>
            </a:r>
            <a:r>
              <a:rPr lang="ru-RU" sz="2800" b="1" i="1" dirty="0">
                <a:solidFill>
                  <a:srgbClr val="002060"/>
                </a:solidFill>
                <a:latin typeface="Calibri" pitchFamily="34" charset="0"/>
              </a:rPr>
              <a:t>кафе «У камина», Нью-Йорк, команда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«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Динамо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», </a:t>
            </a:r>
            <a:r>
              <a:rPr lang="ru-RU" sz="2800" b="1" i="1" dirty="0">
                <a:solidFill>
                  <a:srgbClr val="002060"/>
                </a:solidFill>
                <a:latin typeface="Calibri" pitchFamily="34" charset="0"/>
              </a:rPr>
              <a:t>Зимний дворец, вулкан Везувий, конфеты «Мишка косолапый».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1353</TotalTime>
  <Words>354</Words>
  <Application>Microsoft Office PowerPoint</Application>
  <PresentationFormat>Произвольный</PresentationFormat>
  <Paragraphs>53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СЛОВАРНО-ОРФОГРАФИЧЕСКАЯ РАБОТА</vt:lpstr>
      <vt:lpstr>Слайд 4</vt:lpstr>
      <vt:lpstr>Слайд 5</vt:lpstr>
      <vt:lpstr>Слайд 6</vt:lpstr>
      <vt:lpstr>Запишите имена существительные, распределяя в два столбика:  1) нарицательные существительные; 2) собственные имена существительным и собственные наименования. Объясните свой выбор и написание собственных имён существительных.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Собственные и нарицательные</dc:title>
  <dc:creator>User; Леонтьева В.А.</dc:creator>
  <cp:lastModifiedBy>Администратор</cp:lastModifiedBy>
  <cp:revision>73</cp:revision>
  <dcterms:created xsi:type="dcterms:W3CDTF">2014-02-18T09:33:53Z</dcterms:created>
  <dcterms:modified xsi:type="dcterms:W3CDTF">2002-01-01T00:45:09Z</dcterms:modified>
</cp:coreProperties>
</file>